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7" r:id="rId4"/>
  </p:sldMasterIdLst>
  <p:sldIdLst>
    <p:sldId id="256" r:id="rId5"/>
    <p:sldId id="296" r:id="rId6"/>
    <p:sldId id="270" r:id="rId7"/>
    <p:sldId id="295" r:id="rId8"/>
    <p:sldId id="293" r:id="rId9"/>
    <p:sldId id="292" r:id="rId10"/>
    <p:sldId id="298" r:id="rId11"/>
    <p:sldId id="291" r:id="rId12"/>
    <p:sldId id="297" r:id="rId13"/>
    <p:sldId id="290" r:id="rId14"/>
    <p:sldId id="289" r:id="rId15"/>
    <p:sldId id="288" r:id="rId16"/>
    <p:sldId id="287" r:id="rId17"/>
    <p:sldId id="286" r:id="rId18"/>
    <p:sldId id="268" r:id="rId19"/>
  </p:sldIdLst>
  <p:sldSz cx="12192000" cy="6858000"/>
  <p:notesSz cx="7019925" cy="9305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03AB3C-DEEE-C1D8-6103-F6D236875A63}" v="143" dt="2022-04-07T21:14:14.178"/>
    <p1510:client id="{08DDA5BD-9D23-C0B5-CA4F-503F3F8DA4F7}" v="315" dt="2022-02-17T22:12:54.927"/>
    <p1510:client id="{0B2EA88B-31CC-D29E-399F-E651FCC67789}" v="17" dt="2021-12-02T23:53:09.556"/>
    <p1510:client id="{2C4A75D8-164C-66A8-A5E1-2AE6C8CBE844}" v="251" dt="2022-04-07T21:10:59.436"/>
    <p1510:client id="{3EDA6186-D1A0-2CC8-0BCC-4AC67BA9328C}" v="225" dt="2022-01-25T17:13:33.605"/>
    <p1510:client id="{43E9BF17-01D3-6760-3165-B564F993DD9B}" v="511" dt="2022-04-07T20:34:17.432"/>
    <p1510:client id="{4C620BFF-A08B-B9FA-E734-DC7FD7EF113F}" v="58" dt="2022-04-07T21:05:18.789"/>
    <p1510:client id="{64C69CFD-41F3-DFB4-892F-015E17435286}" v="205" dt="2022-04-07T19:24:09.693"/>
    <p1510:client id="{664C9B19-0B6E-01BE-2F7A-232ED769AFD7}" v="61" dt="2022-02-17T01:18:06.740"/>
    <p1510:client id="{75890B35-8B14-2035-1FE4-40C8C7097954}" v="723" dt="2022-02-03T16:01:18.707"/>
    <p1510:client id="{7DED5928-2C7A-A31E-977D-30C551B11947}" v="15" dt="2022-02-03T16:28:27.037"/>
    <p1510:client id="{82C41CB8-9C6E-81BC-B92D-96AC256F87D9}" v="379" dt="2022-04-06T20:17:21.610"/>
    <p1510:client id="{8823C399-574C-C439-7B4E-A46A3C9954FE}" v="117" dt="2022-02-16T15:45:23.761"/>
    <p1510:client id="{B1C0C752-7418-3C98-81C2-6CC19D43F0F7}" v="150" dt="2022-02-17T01:13:15.181"/>
    <p1510:client id="{B79071C7-28B8-5DF8-B5CB-292EC67F94C9}" v="1053" dt="2022-02-17T21:34:29.050"/>
    <p1510:client id="{C5CF07D0-5192-8C11-F0C6-556C52D35E42}" v="227" dt="2022-02-03T21:16:54.896"/>
    <p1510:client id="{D25B409F-5673-DFAF-55C8-FB75E62199A1}" v="432" dt="2022-02-17T15:35:43.518"/>
    <p1510:client id="{D79B8730-E29B-BA0C-686C-1B2F62E95D70}" v="6" dt="2022-02-15T16:38:46.024"/>
    <p1510:client id="{DCDE7D30-AB83-7629-3611-40C18514F09C}" v="67" dt="2022-02-17T21:22:12.855"/>
    <p1510:client id="{EF163AF3-A54B-4090-8CDF-25FBE678029A}" v="668" dt="2022-02-17T21:38:25.663"/>
    <p1510:client id="{F8014B1D-473D-3193-EAE9-402094FF02AC}" v="59" dt="2022-04-07T20:13:03.3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4442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295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992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98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1598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229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684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730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168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2A54C80-263E-416B-A8E0-580EDEADCBDC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9954A3-9DFD-4C44-94BA-B95130A3B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98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381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6331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77627" y="2034711"/>
            <a:ext cx="7766936" cy="2061300"/>
          </a:xfrm>
        </p:spPr>
        <p:txBody>
          <a:bodyPr>
            <a:normAutofit/>
          </a:bodyPr>
          <a:lstStyle/>
          <a:p>
            <a:pPr algn="ctr"/>
            <a:r>
              <a:rPr lang="en-US">
                <a:solidFill>
                  <a:schemeClr val="accent2">
                    <a:lumMod val="50000"/>
                  </a:schemeClr>
                </a:solidFill>
              </a:rPr>
              <a:t>College Council</a:t>
            </a:r>
          </a:p>
        </p:txBody>
      </p:sp>
      <p:pic>
        <p:nvPicPr>
          <p:cNvPr id="4" name="Picture 3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6063" y="124968"/>
            <a:ext cx="1886375" cy="18863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157198" y="4536347"/>
            <a:ext cx="5404104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/>
              <a:t>April 7, 2022</a:t>
            </a:r>
          </a:p>
          <a:p>
            <a:pPr algn="ctr"/>
            <a:endParaRPr lang="en-US" sz="2400"/>
          </a:p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082973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/>
          <a:lstStyle/>
          <a:p>
            <a:pPr algn="ctr"/>
            <a:r>
              <a:rPr lang="en-US"/>
              <a:t>Budget Development – Lisa Couch</a:t>
            </a: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BA2EDE2-370A-78F0-D0C1-F53D2FC299CE}"/>
              </a:ext>
            </a:extLst>
          </p:cNvPr>
          <p:cNvSpPr txBox="1"/>
          <p:nvPr/>
        </p:nvSpPr>
        <p:spPr>
          <a:xfrm>
            <a:off x="2733368" y="3200399"/>
            <a:ext cx="629919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Meeting weekly – beginning review of requests</a:t>
            </a:r>
          </a:p>
        </p:txBody>
      </p:sp>
    </p:spTree>
    <p:extLst>
      <p:ext uri="{BB962C8B-B14F-4D97-AF65-F5344CB8AC3E}">
        <p14:creationId xmlns:p14="http://schemas.microsoft.com/office/powerpoint/2010/main" val="3127463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/>
              <a:t>District Wide Budget Development Committee – Lisa Couch</a:t>
            </a: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EF85063-FA2B-7075-84B4-2924B2D0E78F}"/>
              </a:ext>
            </a:extLst>
          </p:cNvPr>
          <p:cNvSpPr txBox="1"/>
          <p:nvPr/>
        </p:nvSpPr>
        <p:spPr>
          <a:xfrm>
            <a:off x="1569884" y="2413818"/>
            <a:ext cx="8683521" cy="20313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Last met on March 11 – Next meeting on April 8</a:t>
            </a:r>
          </a:p>
          <a:p>
            <a:endParaRPr lang="en-US">
              <a:cs typeface="Calibri"/>
            </a:endParaRPr>
          </a:p>
          <a:p>
            <a:r>
              <a:rPr lang="en-US">
                <a:cs typeface="Calibri"/>
              </a:rPr>
              <a:t>Considering partial implementation of internal allocation model – SCFF and other revenue piece (hold on District Office / Districtwide piece)</a:t>
            </a:r>
          </a:p>
          <a:p>
            <a:endParaRPr lang="en-US">
              <a:cs typeface="Calibri"/>
            </a:endParaRPr>
          </a:p>
          <a:p>
            <a:r>
              <a:rPr lang="en-US">
                <a:cs typeface="Calibri"/>
              </a:rPr>
              <a:t>Investment Plan proposals to KCCD Board Finance Committee – distribution of unallocated 2020-21 apportionment.  </a:t>
            </a:r>
          </a:p>
        </p:txBody>
      </p:sp>
    </p:spTree>
    <p:extLst>
      <p:ext uri="{BB962C8B-B14F-4D97-AF65-F5344CB8AC3E}">
        <p14:creationId xmlns:p14="http://schemas.microsoft.com/office/powerpoint/2010/main" val="2410736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/>
              <a:t>Institutional Effectiveness Committee (IEC) – Corey Marvin</a:t>
            </a: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BB2C823-2FC1-6AE2-1D90-4C529751D893}"/>
              </a:ext>
            </a:extLst>
          </p:cNvPr>
          <p:cNvSpPr txBox="1"/>
          <p:nvPr/>
        </p:nvSpPr>
        <p:spPr>
          <a:xfrm>
            <a:off x="1107924" y="2075543"/>
            <a:ext cx="1007291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>
                <a:cs typeface="Calibri"/>
              </a:rPr>
              <a:t>Has not met. Next meeting Thursday 4/28.</a:t>
            </a:r>
          </a:p>
        </p:txBody>
      </p:sp>
    </p:spTree>
    <p:extLst>
      <p:ext uri="{BB962C8B-B14F-4D97-AF65-F5344CB8AC3E}">
        <p14:creationId xmlns:p14="http://schemas.microsoft.com/office/powerpoint/2010/main" val="2402900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600"/>
              <a:t>Professional Development Committee – Corey Marvin</a:t>
            </a: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A2B6509-CDE2-3143-CA31-FE221B3FD6F7}"/>
              </a:ext>
            </a:extLst>
          </p:cNvPr>
          <p:cNvSpPr txBox="1"/>
          <p:nvPr/>
        </p:nvSpPr>
        <p:spPr>
          <a:xfrm>
            <a:off x="1107924" y="2075543"/>
            <a:ext cx="1007291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>
                <a:cs typeface="Calibri"/>
              </a:rPr>
              <a:t>Has not met. Next meeting Thursday 4/26.</a:t>
            </a:r>
          </a:p>
        </p:txBody>
      </p:sp>
    </p:spTree>
    <p:extLst>
      <p:ext uri="{BB962C8B-B14F-4D97-AF65-F5344CB8AC3E}">
        <p14:creationId xmlns:p14="http://schemas.microsoft.com/office/powerpoint/2010/main" val="18926237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/>
          <a:lstStyle/>
          <a:p>
            <a:pPr algn="ctr"/>
            <a:r>
              <a:rPr lang="en-US"/>
              <a:t>Accreditation – Corey Marvin</a:t>
            </a: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FF685CB-2060-7C1D-7A00-88F515E5C2B8}"/>
              </a:ext>
            </a:extLst>
          </p:cNvPr>
          <p:cNvSpPr txBox="1"/>
          <p:nvPr/>
        </p:nvSpPr>
        <p:spPr>
          <a:xfrm>
            <a:off x="1107924" y="2075543"/>
            <a:ext cx="1007291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>
                <a:cs typeface="Calibri"/>
              </a:rPr>
              <a:t>Has not met. Next meeting Thursday 5/3.</a:t>
            </a:r>
          </a:p>
        </p:txBody>
      </p:sp>
    </p:spTree>
    <p:extLst>
      <p:ext uri="{BB962C8B-B14F-4D97-AF65-F5344CB8AC3E}">
        <p14:creationId xmlns:p14="http://schemas.microsoft.com/office/powerpoint/2010/main" val="32857808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8230" y="5379514"/>
            <a:ext cx="10113645" cy="822960"/>
          </a:xfrm>
        </p:spPr>
        <p:txBody>
          <a:bodyPr>
            <a:normAutofit/>
          </a:bodyPr>
          <a:lstStyle/>
          <a:p>
            <a:pPr algn="ctr"/>
            <a:r>
              <a:rPr lang="en-US" sz="4000"/>
              <a:t>The End</a:t>
            </a:r>
          </a:p>
        </p:txBody>
      </p:sp>
      <p:pic>
        <p:nvPicPr>
          <p:cNvPr id="6" name="Picture 5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1350" y="180374"/>
            <a:ext cx="312420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152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3149" y="3055279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6000"/>
              <a:t>Constituency Reports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707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3149" y="2942372"/>
            <a:ext cx="10058400" cy="914400"/>
          </a:xfrm>
        </p:spPr>
        <p:txBody>
          <a:bodyPr>
            <a:normAutofit fontScale="90000"/>
          </a:bodyPr>
          <a:lstStyle/>
          <a:p>
            <a:pPr algn="ctr"/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r>
              <a:rPr lang="en-US" sz="6700"/>
              <a:t>Reporting Committees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807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807406"/>
            <a:ext cx="10058400" cy="914400"/>
          </a:xfrm>
        </p:spPr>
        <p:txBody>
          <a:bodyPr/>
          <a:lstStyle/>
          <a:p>
            <a:pPr algn="ctr"/>
            <a:r>
              <a:rPr lang="en-US"/>
              <a:t>Facilities – Cody Pauxtis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1200150" lvl="2" indent="-285750">
              <a:buFont typeface="Wingdings" panose="05000000000000000000" pitchFamily="2" charset="2"/>
              <a:buChar char="v"/>
            </a:pPr>
            <a:endParaRPr lang="en-US">
              <a:cs typeface="Calibri" panose="020F0502020204030204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 panose="020F0502020204030204"/>
              </a:rPr>
              <a:t>Next meeting: April 20 April</a:t>
            </a: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332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/>
              <a:t>Safety &amp; Security – Kevin King</a:t>
            </a: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714EB7D-A8C4-46E7-BF7C-8FE9FBB5DAFD}"/>
              </a:ext>
            </a:extLst>
          </p:cNvPr>
          <p:cNvSpPr txBox="1"/>
          <p:nvPr/>
        </p:nvSpPr>
        <p:spPr>
          <a:xfrm>
            <a:off x="1646542" y="2192867"/>
            <a:ext cx="5663259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v"/>
            </a:pPr>
            <a:endParaRPr lang="en-US" sz="2000">
              <a:cs typeface="Calibri"/>
            </a:endParaRPr>
          </a:p>
          <a:p>
            <a:pPr marL="285750" indent="-285750">
              <a:buFont typeface="Wingdings"/>
              <a:buChar char="v"/>
            </a:pPr>
            <a:endParaRPr lang="en-US" sz="2000">
              <a:cs typeface="Calibri"/>
            </a:endParaRPr>
          </a:p>
        </p:txBody>
      </p:sp>
      <p:pic>
        <p:nvPicPr>
          <p:cNvPr id="4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4ECD55BA-570E-468E-982E-C3D1B98950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01289" y="2918742"/>
            <a:ext cx="2743200" cy="3108960"/>
          </a:xfrm>
          <a:prstGeom prst="rect">
            <a:avLst/>
          </a:prstGeom>
        </p:spPr>
      </p:pic>
      <p:sp>
        <p:nvSpPr>
          <p:cNvPr id="6" name="TextBox 1">
            <a:extLst>
              <a:ext uri="{FF2B5EF4-FFF2-40B4-BE49-F238E27FC236}">
                <a16:creationId xmlns:a16="http://schemas.microsoft.com/office/drawing/2014/main" id="{46B9CE84-EE05-44DE-B36B-2AA6D3C4E2A5}"/>
              </a:ext>
            </a:extLst>
          </p:cNvPr>
          <p:cNvSpPr txBox="1"/>
          <p:nvPr/>
        </p:nvSpPr>
        <p:spPr>
          <a:xfrm>
            <a:off x="1460164" y="1336793"/>
            <a:ext cx="5663259" cy="1323439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>
              <a:cs typeface="Calibri"/>
            </a:endParaRPr>
          </a:p>
          <a:p>
            <a:pPr marL="742950" lvl="1" indent="-285750">
              <a:buFont typeface="Wingdings"/>
              <a:buChar char="v"/>
            </a:pPr>
            <a:endParaRPr lang="en-US" sz="2000">
              <a:cs typeface="Calibri"/>
            </a:endParaRPr>
          </a:p>
          <a:p>
            <a:pPr marL="285750" indent="-285750">
              <a:buFont typeface="Wingdings"/>
              <a:buChar char="v"/>
            </a:pPr>
            <a:endParaRPr lang="en-US" sz="2000">
              <a:cs typeface="Calibri"/>
            </a:endParaRPr>
          </a:p>
          <a:p>
            <a:pPr marL="285750" indent="-285750">
              <a:buFont typeface="Wingdings"/>
              <a:buChar char="v"/>
            </a:pPr>
            <a:endParaRPr lang="en-US" sz="2000">
              <a:cs typeface="Calibri"/>
            </a:endParaRPr>
          </a:p>
        </p:txBody>
      </p:sp>
      <p:sp>
        <p:nvSpPr>
          <p:cNvPr id="7" name="TextBox 1">
            <a:extLst>
              <a:ext uri="{FF2B5EF4-FFF2-40B4-BE49-F238E27FC236}">
                <a16:creationId xmlns:a16="http://schemas.microsoft.com/office/drawing/2014/main" id="{252B6FE0-BA06-A8CB-CE5D-155AD415DCEA}"/>
              </a:ext>
            </a:extLst>
          </p:cNvPr>
          <p:cNvSpPr txBox="1"/>
          <p:nvPr/>
        </p:nvSpPr>
        <p:spPr>
          <a:xfrm>
            <a:off x="1554178" y="1834958"/>
            <a:ext cx="5663259" cy="4093428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>
              <a:cs typeface="Calibri"/>
            </a:endParaRPr>
          </a:p>
          <a:p>
            <a:pPr marL="285750" indent="-285750">
              <a:buFont typeface="Wingdings"/>
              <a:buChar char="v"/>
            </a:pPr>
            <a:r>
              <a:rPr lang="en-US" sz="2000">
                <a:cs typeface="Calibri"/>
              </a:rPr>
              <a:t>Presented CFIT to President's Cabinet</a:t>
            </a:r>
          </a:p>
          <a:p>
            <a:pPr marL="742950" lvl="1" indent="-285750">
              <a:buFont typeface="Wingdings"/>
              <a:buChar char="v"/>
            </a:pPr>
            <a:r>
              <a:rPr lang="en-US" sz="2000">
                <a:cs typeface="Calibri"/>
              </a:rPr>
              <a:t>Cost analysis needed</a:t>
            </a:r>
          </a:p>
          <a:p>
            <a:pPr marL="742950" lvl="1" indent="-285750">
              <a:buFont typeface="Wingdings"/>
              <a:buChar char="v"/>
            </a:pPr>
            <a:endParaRPr lang="en-US" sz="2000">
              <a:cs typeface="Calibri"/>
            </a:endParaRPr>
          </a:p>
          <a:p>
            <a:pPr marL="285750" indent="-285750">
              <a:buFont typeface="Wingdings"/>
              <a:buChar char="v"/>
            </a:pPr>
            <a:r>
              <a:rPr lang="en-US" sz="2000">
                <a:cs typeface="Calibri"/>
              </a:rPr>
              <a:t>Presented</a:t>
            </a:r>
            <a:r>
              <a:rPr lang="en-US" sz="2000">
                <a:ea typeface="+mn-lt"/>
                <a:cs typeface="+mn-lt"/>
              </a:rPr>
              <a:t> CFIT to</a:t>
            </a:r>
            <a:r>
              <a:rPr lang="en-US" sz="2000">
                <a:cs typeface="Calibri"/>
              </a:rPr>
              <a:t> Safety Committee</a:t>
            </a:r>
            <a:endParaRPr lang="en-US"/>
          </a:p>
          <a:p>
            <a:pPr marL="742950" lvl="1" indent="-285750">
              <a:buFont typeface="Wingdings"/>
              <a:buChar char="v"/>
            </a:pPr>
            <a:r>
              <a:rPr lang="en-US" sz="2000">
                <a:cs typeface="Calibri"/>
              </a:rPr>
              <a:t>Currently working final recommendation</a:t>
            </a:r>
          </a:p>
          <a:p>
            <a:pPr marL="1200150" lvl="2" indent="-285750">
              <a:buFont typeface="Wingdings"/>
              <a:buChar char="v"/>
            </a:pPr>
            <a:r>
              <a:rPr lang="en-US" sz="2000">
                <a:cs typeface="Calibri"/>
              </a:rPr>
              <a:t>Coverage needs</a:t>
            </a:r>
          </a:p>
          <a:p>
            <a:pPr marL="1200150" lvl="2" indent="-285750">
              <a:buFont typeface="Wingdings"/>
              <a:buChar char="v"/>
            </a:pPr>
            <a:r>
              <a:rPr lang="en-US" sz="2000">
                <a:cs typeface="Calibri"/>
              </a:rPr>
              <a:t>Training requirements</a:t>
            </a:r>
          </a:p>
          <a:p>
            <a:pPr marL="285750" indent="-285750">
              <a:buFont typeface="Wingdings"/>
              <a:buChar char="v"/>
            </a:pPr>
            <a:endParaRPr lang="en-US" sz="2000">
              <a:cs typeface="Calibri"/>
            </a:endParaRPr>
          </a:p>
          <a:p>
            <a:pPr marL="285750" indent="-285750">
              <a:buFont typeface="Wingdings"/>
              <a:buChar char="v"/>
            </a:pPr>
            <a:r>
              <a:rPr lang="en-US" sz="2000">
                <a:cs typeface="Calibri"/>
              </a:rPr>
              <a:t>Current issues with Security Contract</a:t>
            </a:r>
          </a:p>
          <a:p>
            <a:pPr marL="285750" indent="-285750">
              <a:buFont typeface="Wingdings"/>
              <a:buChar char="v"/>
            </a:pPr>
            <a:endParaRPr lang="en-US" sz="2000">
              <a:cs typeface="Calibri"/>
            </a:endParaRPr>
          </a:p>
          <a:p>
            <a:pPr marL="285750" indent="-285750">
              <a:buFont typeface="Wingdings"/>
              <a:buChar char="v"/>
            </a:pPr>
            <a:r>
              <a:rPr lang="en-US" sz="2000">
                <a:cs typeface="Calibri"/>
              </a:rPr>
              <a:t>Sexual Assault Awareness Guest Speaker 4/28</a:t>
            </a:r>
          </a:p>
          <a:p>
            <a:pPr marL="285750" indent="-285750">
              <a:buFont typeface="Wingdings"/>
              <a:buChar char="v"/>
            </a:pPr>
            <a:endParaRPr lang="en-US" sz="20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96747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>
                <a:ea typeface="+mj-lt"/>
                <a:cs typeface="+mj-lt"/>
              </a:rPr>
              <a:t>Technology Resource Team (TRT) – Mike Campbell</a:t>
            </a: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EB7DC4B-FFEA-81F4-7BFA-A7020EDFDA19}"/>
              </a:ext>
            </a:extLst>
          </p:cNvPr>
          <p:cNvSpPr txBox="1"/>
          <p:nvPr/>
        </p:nvSpPr>
        <p:spPr>
          <a:xfrm>
            <a:off x="2370768" y="2433891"/>
            <a:ext cx="336542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v"/>
            </a:pPr>
            <a:r>
              <a:rPr lang="en-US">
                <a:ea typeface="Calibri"/>
                <a:cs typeface="Calibri"/>
              </a:rPr>
              <a:t>Next Meeting April 20th</a:t>
            </a:r>
          </a:p>
        </p:txBody>
      </p:sp>
    </p:spTree>
    <p:extLst>
      <p:ext uri="{BB962C8B-B14F-4D97-AF65-F5344CB8AC3E}">
        <p14:creationId xmlns:p14="http://schemas.microsoft.com/office/powerpoint/2010/main" val="524286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/>
              <a:t>Student Success Support Programs (SSSP) – Heather Ostash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25853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1200150" lvl="2" indent="-285750">
              <a:buFont typeface="Wingdings" panose="05000000000000000000" pitchFamily="2" charset="2"/>
              <a:buChar char="v"/>
            </a:pPr>
            <a:endParaRPr lang="en-US">
              <a:cs typeface="Calibri" panose="020F0502020204030204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 panose="020F0502020204030204"/>
              </a:rPr>
              <a:t>Basic Needs Funding Discussion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 panose="020F0502020204030204"/>
              </a:rPr>
              <a:t>SOAA Finalization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 panose="020F0502020204030204"/>
              </a:rPr>
              <a:t>Participatory Governance Handbook Feedback- Renaming of the committee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 panose="020F0502020204030204"/>
              </a:rPr>
              <a:t>Student Communication Plan Sub-committee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 panose="020F0502020204030204"/>
              </a:rPr>
              <a:t>Program Mapper Review Sub-committee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 panose="020F0502020204030204"/>
              </a:rPr>
              <a:t>Committee website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>
              <a:cs typeface="Calibri" panose="020F0502020204030204"/>
            </a:endParaRP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756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600"/>
              <a:t>Incarcerated Students Education Program – Peter Fulks</a:t>
            </a: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6DD90A2-22A5-EFA3-2FC8-D9E164A7B981}"/>
              </a:ext>
            </a:extLst>
          </p:cNvPr>
          <p:cNvSpPr txBox="1"/>
          <p:nvPr/>
        </p:nvSpPr>
        <p:spPr>
          <a:xfrm>
            <a:off x="1140941" y="2366318"/>
            <a:ext cx="2743199" cy="258532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>
                <a:cs typeface="Calibri"/>
              </a:rPr>
              <a:t>We remain optimistic for a fall return in person</a:t>
            </a:r>
          </a:p>
          <a:p>
            <a:pPr marL="285750" indent="-285750">
              <a:buFont typeface="Arial"/>
              <a:buChar char="•"/>
            </a:pPr>
            <a:r>
              <a:rPr lang="en-US">
                <a:cs typeface="Calibri"/>
              </a:rPr>
              <a:t>Turnover is one of our primary concerns. We are developing a recruitment approach</a:t>
            </a:r>
          </a:p>
          <a:p>
            <a:pPr marL="285750" indent="-285750">
              <a:buFont typeface="Arial"/>
              <a:buChar char="•"/>
            </a:pPr>
            <a:r>
              <a:rPr lang="en-US">
                <a:cs typeface="Calibri"/>
              </a:rPr>
              <a:t>Training on 4/9 for canvas launch in prison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F64766-F73B-24EA-3417-C2120D76A255}"/>
              </a:ext>
            </a:extLst>
          </p:cNvPr>
          <p:cNvSpPr txBox="1"/>
          <p:nvPr/>
        </p:nvSpPr>
        <p:spPr>
          <a:xfrm>
            <a:off x="1140941" y="4950940"/>
            <a:ext cx="2743199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>
                <a:cs typeface="Calibri"/>
              </a:rPr>
              <a:t>Enrollment is strong year over year, but may see a dip when returning in person</a:t>
            </a:r>
          </a:p>
        </p:txBody>
      </p:sp>
      <p:pic>
        <p:nvPicPr>
          <p:cNvPr id="4" name="Picture 5" descr="Chart&#10;&#10;Description automatically generated">
            <a:extLst>
              <a:ext uri="{FF2B5EF4-FFF2-40B4-BE49-F238E27FC236}">
                <a16:creationId xmlns:a16="http://schemas.microsoft.com/office/drawing/2014/main" id="{ED4536DD-3DAF-BD5E-E42F-621158933B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7779" y="2370893"/>
            <a:ext cx="4637902" cy="3619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982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3149" y="3055279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6000"/>
              <a:t>Associated Committees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99593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6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A5A5A5"/>
      </a:accent1>
      <a:accent2>
        <a:srgbClr val="000072"/>
      </a:accent2>
      <a:accent3>
        <a:srgbClr val="0070C0"/>
      </a:accent3>
      <a:accent4>
        <a:srgbClr val="A5A5A5"/>
      </a:accent4>
      <a:accent5>
        <a:srgbClr val="000099"/>
      </a:accent5>
      <a:accent6>
        <a:srgbClr val="0070C0"/>
      </a:accent6>
      <a:hlink>
        <a:srgbClr val="969696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0AC52987C0EA4F8969702B47D6BDCF" ma:contentTypeVersion="" ma:contentTypeDescription="Create a new document." ma:contentTypeScope="" ma:versionID="ee2cd9e8ebfaca520aa08cb23e3a4816">
  <xsd:schema xmlns:xsd="http://www.w3.org/2001/XMLSchema" xmlns:xs="http://www.w3.org/2001/XMLSchema" xmlns:p="http://schemas.microsoft.com/office/2006/metadata/properties" xmlns:ns2="454fd486-4e42-4a7f-bc2f-e2145d19cd8b" xmlns:ns3="ffba0a56-dfce-4d1b-b42e-42eaba50a1e8" targetNamespace="http://schemas.microsoft.com/office/2006/metadata/properties" ma:root="true" ma:fieldsID="9d052e11abe377f090f018a6c1aba787" ns2:_="" ns3:_="">
    <xsd:import namespace="454fd486-4e42-4a7f-bc2f-e2145d19cd8b"/>
    <xsd:import namespace="ffba0a56-dfce-4d1b-b42e-42eaba50a1e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4fd486-4e42-4a7f-bc2f-e2145d19cd8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ba0a56-dfce-4d1b-b42e-42eaba50a1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157CE5-C738-42C9-BFA3-E06CBBBEA4AE}">
  <ds:schemaRefs>
    <ds:schemaRef ds:uri="454fd486-4e42-4a7f-bc2f-e2145d19cd8b"/>
    <ds:schemaRef ds:uri="ffba0a56-dfce-4d1b-b42e-42eaba50a1e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293E5AC-4625-43E7-9389-FF5BC68AB0E2}">
  <ds:schemaRefs>
    <ds:schemaRef ds:uri="454fd486-4e42-4a7f-bc2f-e2145d19cd8b"/>
    <ds:schemaRef ds:uri="ffba0a56-dfce-4d1b-b42e-42eaba50a1e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AF1DC5F1-2263-4914-A44B-1AFDCA68694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283</Words>
  <Application>Microsoft Office PowerPoint</Application>
  <PresentationFormat>Widescreen</PresentationFormat>
  <Paragraphs>53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Retrospect</vt:lpstr>
      <vt:lpstr>College Council</vt:lpstr>
      <vt:lpstr>Constituency Reports</vt:lpstr>
      <vt:lpstr>      Reporting Committees</vt:lpstr>
      <vt:lpstr>Facilities – Cody Pauxtis</vt:lpstr>
      <vt:lpstr>Safety &amp; Security – Kevin King</vt:lpstr>
      <vt:lpstr>Technology Resource Team (TRT) – Mike Campbell</vt:lpstr>
      <vt:lpstr>Student Success Support Programs (SSSP) – Heather Ostash</vt:lpstr>
      <vt:lpstr>Incarcerated Students Education Program – Peter Fulks</vt:lpstr>
      <vt:lpstr>Associated Committees</vt:lpstr>
      <vt:lpstr>Budget Development – Lisa Couch</vt:lpstr>
      <vt:lpstr>District Wide Budget Development Committee – Lisa Couch</vt:lpstr>
      <vt:lpstr>Institutional Effectiveness Committee (IEC) – Corey Marvin</vt:lpstr>
      <vt:lpstr>Professional Development Committee – Corey Marvin</vt:lpstr>
      <vt:lpstr>Accreditation – Corey Marvin</vt:lpstr>
      <vt:lpstr>The End</vt:lpstr>
    </vt:vector>
  </TitlesOfParts>
  <Company>Cerro Coso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Vision for the Future</dc:title>
  <dc:creator>Natalie Dorrell</dc:creator>
  <cp:lastModifiedBy>Jennifer Curtis</cp:lastModifiedBy>
  <cp:revision>2</cp:revision>
  <cp:lastPrinted>2016-05-02T20:11:30Z</cp:lastPrinted>
  <dcterms:created xsi:type="dcterms:W3CDTF">2016-04-19T18:59:44Z</dcterms:created>
  <dcterms:modified xsi:type="dcterms:W3CDTF">2022-04-07T23:21:54Z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0x010100390AC52987C0EA4F8969702B47D6BDCF</vt:lpwstr>
  </property>
</Properties>
</file>